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4" autoAdjust="0"/>
    <p:restoredTop sz="94660"/>
  </p:normalViewPr>
  <p:slideViewPr>
    <p:cSldViewPr snapToGrid="0">
      <p:cViewPr varScale="1">
        <p:scale>
          <a:sx n="114" d="100"/>
          <a:sy n="114" d="100"/>
        </p:scale>
        <p:origin x="18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12/30/2020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12/30/2020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12/30/2020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pandas.pydata.org/pandas-docs/stable/index.html" TargetMode="External"/><Relationship Id="rId7" Type="http://schemas.openxmlformats.org/officeDocument/2006/relationships/hyperlink" Target="https://matplotlib.org/" TargetMode="External"/><Relationship Id="rId2" Type="http://schemas.openxmlformats.org/officeDocument/2006/relationships/hyperlink" Target="https://medium.com/@oludayo.oguntoyinbo/the-battle-of-neighbourhood-my-londons-perspective-d363163771e0" TargetMode="External"/><Relationship Id="rId1" Type="http://schemas.openxmlformats.org/officeDocument/2006/relationships/slideLayout" Target="../slideLayouts/slideLayout2.xml"/><Relationship Id="rId6" Type="http://schemas.openxmlformats.org/officeDocument/2006/relationships/hyperlink" Target="https://developer.foursquare.com/developer/" TargetMode="External"/><Relationship Id="rId5" Type="http://schemas.openxmlformats.org/officeDocument/2006/relationships/hyperlink" Target="https://residentmario.github.io/geoplot/index.html" TargetMode="External"/><Relationship Id="rId4" Type="http://schemas.openxmlformats.org/officeDocument/2006/relationships/hyperlink" Target="https://python-visualization.github.io/foliu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cl.us/Geospatial_data"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cf-courses-data.s3.us.cloud-object-storage.appdomain.cloud/IBMDeveloperSkillsNetwork-DS0701EN-SkillsNetwork/labs/newyork_data.js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f-courses-data.s3.us.cloud-object-storage.appdomain.cloud/IBMDeveloperSkillsNetwork-DS0701EN-SkillsNetwork/labs/newyork_data.jso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7A642-142B-465F-935C-C67C5D229570}"/>
              </a:ext>
            </a:extLst>
          </p:cNvPr>
          <p:cNvSpPr>
            <a:spLocks noGrp="1"/>
          </p:cNvSpPr>
          <p:nvPr>
            <p:ph type="ctrTitle"/>
          </p:nvPr>
        </p:nvSpPr>
        <p:spPr/>
        <p:txBody>
          <a:bodyPr/>
          <a:lstStyle/>
          <a:p>
            <a:r>
              <a:rPr lang="en-US" dirty="0"/>
              <a:t>IBM Data Science Capstone</a:t>
            </a:r>
            <a:endParaRPr lang="en-CA" dirty="0"/>
          </a:p>
        </p:txBody>
      </p:sp>
      <p:sp>
        <p:nvSpPr>
          <p:cNvPr id="3" name="Subtitle 2">
            <a:extLst>
              <a:ext uri="{FF2B5EF4-FFF2-40B4-BE49-F238E27FC236}">
                <a16:creationId xmlns:a16="http://schemas.microsoft.com/office/drawing/2014/main" id="{2350BE25-8D0E-414F-8EBE-FFB0905514EA}"/>
              </a:ext>
            </a:extLst>
          </p:cNvPr>
          <p:cNvSpPr>
            <a:spLocks noGrp="1"/>
          </p:cNvSpPr>
          <p:nvPr>
            <p:ph type="subTitle" idx="1"/>
          </p:nvPr>
        </p:nvSpPr>
        <p:spPr/>
        <p:txBody>
          <a:bodyPr/>
          <a:lstStyle/>
          <a:p>
            <a:r>
              <a:rPr lang="en-US" dirty="0"/>
              <a:t>Where Should You live?</a:t>
            </a:r>
            <a:endParaRPr lang="en-CA" dirty="0"/>
          </a:p>
        </p:txBody>
      </p:sp>
    </p:spTree>
    <p:extLst>
      <p:ext uri="{BB962C8B-B14F-4D97-AF65-F5344CB8AC3E}">
        <p14:creationId xmlns:p14="http://schemas.microsoft.com/office/powerpoint/2010/main" val="2611454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16099-B708-47DA-8EB3-36ADF6EF7BFE}"/>
              </a:ext>
            </a:extLst>
          </p:cNvPr>
          <p:cNvSpPr>
            <a:spLocks noGrp="1"/>
          </p:cNvSpPr>
          <p:nvPr>
            <p:ph type="title"/>
          </p:nvPr>
        </p:nvSpPr>
        <p:spPr/>
        <p:txBody>
          <a:bodyPr/>
          <a:lstStyle/>
          <a:p>
            <a:r>
              <a:rPr lang="en-US" dirty="0"/>
              <a:t>Visualization maps of Toronto and New York City</a:t>
            </a:r>
            <a:endParaRPr lang="en-CA" dirty="0"/>
          </a:p>
        </p:txBody>
      </p:sp>
      <p:sp>
        <p:nvSpPr>
          <p:cNvPr id="3" name="Content Placeholder 2">
            <a:extLst>
              <a:ext uri="{FF2B5EF4-FFF2-40B4-BE49-F238E27FC236}">
                <a16:creationId xmlns:a16="http://schemas.microsoft.com/office/drawing/2014/main" id="{CBA80839-81D5-4FFB-AD25-EBF1A74B8788}"/>
              </a:ext>
            </a:extLst>
          </p:cNvPr>
          <p:cNvSpPr>
            <a:spLocks noGrp="1"/>
          </p:cNvSpPr>
          <p:nvPr>
            <p:ph idx="1"/>
          </p:nvPr>
        </p:nvSpPr>
        <p:spPr/>
        <p:txBody>
          <a:bodyPr/>
          <a:lstStyle/>
          <a:p>
            <a:r>
              <a:rPr lang="en-US" dirty="0"/>
              <a:t>Using folium to visualize maps of Toronto and adding neighbourhoods as markers</a:t>
            </a:r>
            <a:endParaRPr lang="en-CA" dirty="0"/>
          </a:p>
        </p:txBody>
      </p:sp>
      <p:pic>
        <p:nvPicPr>
          <p:cNvPr id="4" name="Picture 3">
            <a:extLst>
              <a:ext uri="{FF2B5EF4-FFF2-40B4-BE49-F238E27FC236}">
                <a16:creationId xmlns:a16="http://schemas.microsoft.com/office/drawing/2014/main" id="{A0927C69-396E-428D-9DF8-DC971EEEE8EC}"/>
              </a:ext>
            </a:extLst>
          </p:cNvPr>
          <p:cNvPicPr>
            <a:picLocks noChangeAspect="1"/>
          </p:cNvPicPr>
          <p:nvPr/>
        </p:nvPicPr>
        <p:blipFill>
          <a:blip r:embed="rId2"/>
          <a:stretch>
            <a:fillRect/>
          </a:stretch>
        </p:blipFill>
        <p:spPr>
          <a:xfrm>
            <a:off x="2915253" y="2908571"/>
            <a:ext cx="6361494" cy="3617320"/>
          </a:xfrm>
          <a:prstGeom prst="rect">
            <a:avLst/>
          </a:prstGeom>
        </p:spPr>
      </p:pic>
    </p:spTree>
    <p:extLst>
      <p:ext uri="{BB962C8B-B14F-4D97-AF65-F5344CB8AC3E}">
        <p14:creationId xmlns:p14="http://schemas.microsoft.com/office/powerpoint/2010/main" val="2106791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173D2-FE47-450B-964D-623BFF6D3C18}"/>
              </a:ext>
            </a:extLst>
          </p:cNvPr>
          <p:cNvSpPr>
            <a:spLocks noGrp="1"/>
          </p:cNvSpPr>
          <p:nvPr>
            <p:ph type="title"/>
          </p:nvPr>
        </p:nvSpPr>
        <p:spPr/>
        <p:txBody>
          <a:bodyPr/>
          <a:lstStyle/>
          <a:p>
            <a:r>
              <a:rPr lang="en-US" dirty="0"/>
              <a:t>Visualization maps of Toronto and New York City</a:t>
            </a:r>
            <a:endParaRPr lang="en-CA" dirty="0"/>
          </a:p>
        </p:txBody>
      </p:sp>
      <p:sp>
        <p:nvSpPr>
          <p:cNvPr id="3" name="Content Placeholder 2">
            <a:extLst>
              <a:ext uri="{FF2B5EF4-FFF2-40B4-BE49-F238E27FC236}">
                <a16:creationId xmlns:a16="http://schemas.microsoft.com/office/drawing/2014/main" id="{EDF81C83-CC81-4B02-A969-17437D6EA03E}"/>
              </a:ext>
            </a:extLst>
          </p:cNvPr>
          <p:cNvSpPr>
            <a:spLocks noGrp="1"/>
          </p:cNvSpPr>
          <p:nvPr>
            <p:ph idx="1"/>
          </p:nvPr>
        </p:nvSpPr>
        <p:spPr/>
        <p:txBody>
          <a:bodyPr/>
          <a:lstStyle/>
          <a:p>
            <a:r>
              <a:rPr lang="en-US" dirty="0"/>
              <a:t>Using folium to visualize maps of New York and adding neighbourhoods as markers</a:t>
            </a:r>
            <a:endParaRPr lang="en-CA" dirty="0"/>
          </a:p>
          <a:p>
            <a:endParaRPr lang="en-CA" dirty="0"/>
          </a:p>
        </p:txBody>
      </p:sp>
      <p:pic>
        <p:nvPicPr>
          <p:cNvPr id="4" name="Picture 3">
            <a:extLst>
              <a:ext uri="{FF2B5EF4-FFF2-40B4-BE49-F238E27FC236}">
                <a16:creationId xmlns:a16="http://schemas.microsoft.com/office/drawing/2014/main" id="{C1871D15-C10D-48BC-BFCE-94B6782E9C38}"/>
              </a:ext>
            </a:extLst>
          </p:cNvPr>
          <p:cNvPicPr>
            <a:picLocks noChangeAspect="1"/>
          </p:cNvPicPr>
          <p:nvPr/>
        </p:nvPicPr>
        <p:blipFill>
          <a:blip r:embed="rId2"/>
          <a:stretch>
            <a:fillRect/>
          </a:stretch>
        </p:blipFill>
        <p:spPr>
          <a:xfrm>
            <a:off x="3395556" y="2888733"/>
            <a:ext cx="5400888" cy="3516549"/>
          </a:xfrm>
          <a:prstGeom prst="rect">
            <a:avLst/>
          </a:prstGeom>
        </p:spPr>
      </p:pic>
    </p:spTree>
    <p:extLst>
      <p:ext uri="{BB962C8B-B14F-4D97-AF65-F5344CB8AC3E}">
        <p14:creationId xmlns:p14="http://schemas.microsoft.com/office/powerpoint/2010/main" val="2465620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4E2B-343C-46D2-A192-2DF754D87780}"/>
              </a:ext>
            </a:extLst>
          </p:cNvPr>
          <p:cNvSpPr>
            <a:spLocks noGrp="1"/>
          </p:cNvSpPr>
          <p:nvPr>
            <p:ph type="title"/>
          </p:nvPr>
        </p:nvSpPr>
        <p:spPr/>
        <p:txBody>
          <a:bodyPr/>
          <a:lstStyle/>
          <a:p>
            <a:r>
              <a:rPr lang="en-US" dirty="0"/>
              <a:t>Venues Data</a:t>
            </a:r>
            <a:endParaRPr lang="en-CA" dirty="0"/>
          </a:p>
        </p:txBody>
      </p:sp>
      <p:sp>
        <p:nvSpPr>
          <p:cNvPr id="3" name="Content Placeholder 2">
            <a:extLst>
              <a:ext uri="{FF2B5EF4-FFF2-40B4-BE49-F238E27FC236}">
                <a16:creationId xmlns:a16="http://schemas.microsoft.com/office/drawing/2014/main" id="{B32DF2AF-9695-4760-91ED-72176091E012}"/>
              </a:ext>
            </a:extLst>
          </p:cNvPr>
          <p:cNvSpPr>
            <a:spLocks noGrp="1"/>
          </p:cNvSpPr>
          <p:nvPr>
            <p:ph idx="1"/>
          </p:nvPr>
        </p:nvSpPr>
        <p:spPr/>
        <p:txBody>
          <a:bodyPr/>
          <a:lstStyle/>
          <a:p>
            <a:r>
              <a:rPr lang="en-US" dirty="0"/>
              <a:t>We pulled in the top venues data using Foursquare API for both Toronto and New York City </a:t>
            </a:r>
          </a:p>
          <a:p>
            <a:r>
              <a:rPr lang="en-US" dirty="0"/>
              <a:t>We grouped our data based on Neighbourhoods and what type of venues we have</a:t>
            </a:r>
          </a:p>
          <a:p>
            <a:r>
              <a:rPr lang="en-US" dirty="0"/>
              <a:t>Taking the mean of the frequency of each category in the table for venues</a:t>
            </a:r>
          </a:p>
          <a:p>
            <a:r>
              <a:rPr lang="en-CA" dirty="0"/>
              <a:t>We got our Top Ten Venues for both cities</a:t>
            </a:r>
          </a:p>
          <a:p>
            <a:r>
              <a:rPr lang="en-US" dirty="0"/>
              <a:t>From here we built a table showing our neighbourhoods and top venues</a:t>
            </a:r>
            <a:endParaRPr lang="en-CA" dirty="0"/>
          </a:p>
          <a:p>
            <a:endParaRPr lang="en-CA" dirty="0"/>
          </a:p>
          <a:p>
            <a:endParaRPr lang="en-CA" dirty="0"/>
          </a:p>
        </p:txBody>
      </p:sp>
    </p:spTree>
    <p:extLst>
      <p:ext uri="{BB962C8B-B14F-4D97-AF65-F5344CB8AC3E}">
        <p14:creationId xmlns:p14="http://schemas.microsoft.com/office/powerpoint/2010/main" val="655029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3DE53-74CC-4BEC-8B36-F7BF85D4810F}"/>
              </a:ext>
            </a:extLst>
          </p:cNvPr>
          <p:cNvSpPr>
            <a:spLocks noGrp="1"/>
          </p:cNvSpPr>
          <p:nvPr>
            <p:ph type="title"/>
          </p:nvPr>
        </p:nvSpPr>
        <p:spPr/>
        <p:txBody>
          <a:bodyPr/>
          <a:lstStyle/>
          <a:p>
            <a:r>
              <a:rPr lang="en-US" dirty="0"/>
              <a:t>KMEANS Clustering</a:t>
            </a:r>
            <a:endParaRPr lang="en-CA" dirty="0"/>
          </a:p>
        </p:txBody>
      </p:sp>
      <p:sp>
        <p:nvSpPr>
          <p:cNvPr id="3" name="Content Placeholder 2">
            <a:extLst>
              <a:ext uri="{FF2B5EF4-FFF2-40B4-BE49-F238E27FC236}">
                <a16:creationId xmlns:a16="http://schemas.microsoft.com/office/drawing/2014/main" id="{FABBFEBE-159A-425C-B8E9-21DE45A4E6F7}"/>
              </a:ext>
            </a:extLst>
          </p:cNvPr>
          <p:cNvSpPr>
            <a:spLocks noGrp="1"/>
          </p:cNvSpPr>
          <p:nvPr>
            <p:ph idx="1"/>
          </p:nvPr>
        </p:nvSpPr>
        <p:spPr/>
        <p:txBody>
          <a:bodyPr/>
          <a:lstStyle/>
          <a:p>
            <a:r>
              <a:rPr lang="en-CA" dirty="0"/>
              <a:t>We will be using </a:t>
            </a:r>
            <a:r>
              <a:rPr lang="en-CA" dirty="0" err="1"/>
              <a:t>KMeans</a:t>
            </a:r>
            <a:r>
              <a:rPr lang="en-CA" dirty="0"/>
              <a:t> Clustering Machine learning algorithm to cluster similar neighbourhoods together. We will be going with the number of clusters as 5.</a:t>
            </a:r>
          </a:p>
          <a:p>
            <a:r>
              <a:rPr lang="en-CA" dirty="0"/>
              <a:t>After getting our clusters, we added them in different colours and superimposed them on the maps for each cities. </a:t>
            </a:r>
          </a:p>
        </p:txBody>
      </p:sp>
    </p:spTree>
    <p:extLst>
      <p:ext uri="{BB962C8B-B14F-4D97-AF65-F5344CB8AC3E}">
        <p14:creationId xmlns:p14="http://schemas.microsoft.com/office/powerpoint/2010/main" val="2498599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0D8E8-7164-41DE-9871-08D9A9E240D6}"/>
              </a:ext>
            </a:extLst>
          </p:cNvPr>
          <p:cNvSpPr>
            <a:spLocks noGrp="1"/>
          </p:cNvSpPr>
          <p:nvPr>
            <p:ph type="title"/>
          </p:nvPr>
        </p:nvSpPr>
        <p:spPr/>
        <p:txBody>
          <a:bodyPr/>
          <a:lstStyle/>
          <a:p>
            <a:r>
              <a:rPr lang="en-US" dirty="0"/>
              <a:t>KMEANS Clustering - Toronto</a:t>
            </a:r>
            <a:endParaRPr lang="en-CA" dirty="0"/>
          </a:p>
        </p:txBody>
      </p:sp>
      <p:pic>
        <p:nvPicPr>
          <p:cNvPr id="4" name="Picture 3">
            <a:extLst>
              <a:ext uri="{FF2B5EF4-FFF2-40B4-BE49-F238E27FC236}">
                <a16:creationId xmlns:a16="http://schemas.microsoft.com/office/drawing/2014/main" id="{108EA373-9D71-41F2-B971-D33AE1BE5CE5}"/>
              </a:ext>
            </a:extLst>
          </p:cNvPr>
          <p:cNvPicPr>
            <a:picLocks noChangeAspect="1"/>
          </p:cNvPicPr>
          <p:nvPr/>
        </p:nvPicPr>
        <p:blipFill>
          <a:blip r:embed="rId2"/>
          <a:stretch>
            <a:fillRect/>
          </a:stretch>
        </p:blipFill>
        <p:spPr>
          <a:xfrm>
            <a:off x="1796336" y="1550802"/>
            <a:ext cx="8599327" cy="5072593"/>
          </a:xfrm>
          <a:prstGeom prst="rect">
            <a:avLst/>
          </a:prstGeom>
        </p:spPr>
      </p:pic>
    </p:spTree>
    <p:extLst>
      <p:ext uri="{BB962C8B-B14F-4D97-AF65-F5344CB8AC3E}">
        <p14:creationId xmlns:p14="http://schemas.microsoft.com/office/powerpoint/2010/main" val="668333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AA2C2-7169-40CA-A2FA-050EFFBA2389}"/>
              </a:ext>
            </a:extLst>
          </p:cNvPr>
          <p:cNvSpPr>
            <a:spLocks noGrp="1"/>
          </p:cNvSpPr>
          <p:nvPr>
            <p:ph type="title"/>
          </p:nvPr>
        </p:nvSpPr>
        <p:spPr/>
        <p:txBody>
          <a:bodyPr/>
          <a:lstStyle/>
          <a:p>
            <a:r>
              <a:rPr lang="en-US" dirty="0"/>
              <a:t>KMEANS Clustering – New York City</a:t>
            </a:r>
            <a:endParaRPr lang="en-CA" dirty="0"/>
          </a:p>
        </p:txBody>
      </p:sp>
      <p:pic>
        <p:nvPicPr>
          <p:cNvPr id="4" name="Picture 3">
            <a:extLst>
              <a:ext uri="{FF2B5EF4-FFF2-40B4-BE49-F238E27FC236}">
                <a16:creationId xmlns:a16="http://schemas.microsoft.com/office/drawing/2014/main" id="{0158954B-D609-40B9-888A-4D98999C39C4}"/>
              </a:ext>
            </a:extLst>
          </p:cNvPr>
          <p:cNvPicPr>
            <a:picLocks noChangeAspect="1"/>
          </p:cNvPicPr>
          <p:nvPr/>
        </p:nvPicPr>
        <p:blipFill>
          <a:blip r:embed="rId2"/>
          <a:stretch>
            <a:fillRect/>
          </a:stretch>
        </p:blipFill>
        <p:spPr>
          <a:xfrm>
            <a:off x="1860060" y="1251476"/>
            <a:ext cx="8471879" cy="5007891"/>
          </a:xfrm>
          <a:prstGeom prst="rect">
            <a:avLst/>
          </a:prstGeom>
        </p:spPr>
      </p:pic>
    </p:spTree>
    <p:extLst>
      <p:ext uri="{BB962C8B-B14F-4D97-AF65-F5344CB8AC3E}">
        <p14:creationId xmlns:p14="http://schemas.microsoft.com/office/powerpoint/2010/main" val="2108462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7A056-1F00-402F-B3EE-862DD477EFCB}"/>
              </a:ext>
            </a:extLst>
          </p:cNvPr>
          <p:cNvSpPr>
            <a:spLocks noGrp="1"/>
          </p:cNvSpPr>
          <p:nvPr>
            <p:ph type="title"/>
          </p:nvPr>
        </p:nvSpPr>
        <p:spPr/>
        <p:txBody>
          <a:bodyPr/>
          <a:lstStyle/>
          <a:p>
            <a:r>
              <a:rPr lang="en-US" dirty="0"/>
              <a:t>Results and Discussion</a:t>
            </a:r>
            <a:endParaRPr lang="en-CA" dirty="0"/>
          </a:p>
        </p:txBody>
      </p:sp>
      <p:sp>
        <p:nvSpPr>
          <p:cNvPr id="3" name="Content Placeholder 2">
            <a:extLst>
              <a:ext uri="{FF2B5EF4-FFF2-40B4-BE49-F238E27FC236}">
                <a16:creationId xmlns:a16="http://schemas.microsoft.com/office/drawing/2014/main" id="{746AFB6E-B461-43FA-801B-684068837109}"/>
              </a:ext>
            </a:extLst>
          </p:cNvPr>
          <p:cNvSpPr>
            <a:spLocks noGrp="1"/>
          </p:cNvSpPr>
          <p:nvPr>
            <p:ph idx="1"/>
          </p:nvPr>
        </p:nvSpPr>
        <p:spPr/>
        <p:txBody>
          <a:bodyPr>
            <a:normAutofit lnSpcReduction="10000"/>
          </a:bodyPr>
          <a:lstStyle/>
          <a:p>
            <a:r>
              <a:rPr lang="en-CA" dirty="0"/>
              <a:t>The neighbourhoods of Toronto are very diverse. There are a lot of different cafes and restaurants with various backgrounds. Toronto has a lot of cafes which suggests that it maybe better suited for young individuals. It also offers decent amount of parks and gyms as well for physical activities. It has a lot of shopping options too with that of the Flea markets, flower shops, fish markets, Fishing stores, clothing stores. The main modes of transport seem to be Buses and trains.</a:t>
            </a:r>
          </a:p>
          <a:p>
            <a:r>
              <a:rPr lang="en-CA" dirty="0"/>
              <a:t>Overall Toronto offers a multicultural and entertaining experience.</a:t>
            </a:r>
          </a:p>
          <a:p>
            <a:r>
              <a:rPr lang="en-CA" dirty="0"/>
              <a:t>New York doesn't offer as many cafes as Toronto but it sure offers a lot of restaurants. New York city is huge compared to Toronto and it offers a variety of parks, big and small grocery store. New York City is more suited for the individuals that are between 35 and 55 years of age. The main mode of transport seems to be buses and trains.</a:t>
            </a:r>
          </a:p>
          <a:p>
            <a:endParaRPr lang="en-CA" dirty="0"/>
          </a:p>
        </p:txBody>
      </p:sp>
    </p:spTree>
    <p:extLst>
      <p:ext uri="{BB962C8B-B14F-4D97-AF65-F5344CB8AC3E}">
        <p14:creationId xmlns:p14="http://schemas.microsoft.com/office/powerpoint/2010/main" val="2469166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A3B7-8F2B-4F35-A710-09515488FB2D}"/>
              </a:ext>
            </a:extLst>
          </p:cNvPr>
          <p:cNvSpPr>
            <a:spLocks noGrp="1"/>
          </p:cNvSpPr>
          <p:nvPr>
            <p:ph type="title"/>
          </p:nvPr>
        </p:nvSpPr>
        <p:spPr/>
        <p:txBody>
          <a:bodyPr/>
          <a:lstStyle/>
          <a:p>
            <a:r>
              <a:rPr lang="en-US" dirty="0"/>
              <a:t>Conclusion</a:t>
            </a:r>
            <a:endParaRPr lang="en-CA" dirty="0"/>
          </a:p>
        </p:txBody>
      </p:sp>
      <p:sp>
        <p:nvSpPr>
          <p:cNvPr id="3" name="Content Placeholder 2">
            <a:extLst>
              <a:ext uri="{FF2B5EF4-FFF2-40B4-BE49-F238E27FC236}">
                <a16:creationId xmlns:a16="http://schemas.microsoft.com/office/drawing/2014/main" id="{AB538051-DE43-4237-8CED-3BAD3418CE85}"/>
              </a:ext>
            </a:extLst>
          </p:cNvPr>
          <p:cNvSpPr>
            <a:spLocks noGrp="1"/>
          </p:cNvSpPr>
          <p:nvPr>
            <p:ph idx="1"/>
          </p:nvPr>
        </p:nvSpPr>
        <p:spPr/>
        <p:txBody>
          <a:bodyPr>
            <a:normAutofit lnSpcReduction="10000"/>
          </a:bodyPr>
          <a:lstStyle/>
          <a:p>
            <a:r>
              <a:rPr lang="en-CA" dirty="0"/>
              <a:t>The purpose of this project was to explore Toronto and New York City and see what each city can offer to someone who is moving from their home and has a choice between New York City and Toronto. Although New York City offers more tourism activities, Toronto offers a well connected city with cafes, parks, gyms and various universities for education.</a:t>
            </a:r>
          </a:p>
          <a:p>
            <a:r>
              <a:rPr lang="en-CA" dirty="0"/>
              <a:t>We could see that each of the neighbourhoods in both the cities have a wide variety of experiences to offer which is unique in it's own way. The cultural diversity is quite evident which also gives the feeling of a sense of inclusion.</a:t>
            </a:r>
          </a:p>
          <a:p>
            <a:r>
              <a:rPr lang="en-CA" dirty="0"/>
              <a:t>Overall, both cities would be fantastic to live in and it is up to the stakeholders to decide which kind of experience would they enjoy more.</a:t>
            </a:r>
          </a:p>
        </p:txBody>
      </p:sp>
    </p:spTree>
    <p:extLst>
      <p:ext uri="{BB962C8B-B14F-4D97-AF65-F5344CB8AC3E}">
        <p14:creationId xmlns:p14="http://schemas.microsoft.com/office/powerpoint/2010/main" val="38732364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AF736-056A-42D3-9DE2-893A5F449EA1}"/>
              </a:ext>
            </a:extLst>
          </p:cNvPr>
          <p:cNvSpPr>
            <a:spLocks noGrp="1"/>
          </p:cNvSpPr>
          <p:nvPr>
            <p:ph type="title"/>
          </p:nvPr>
        </p:nvSpPr>
        <p:spPr/>
        <p:txBody>
          <a:bodyPr/>
          <a:lstStyle/>
          <a:p>
            <a:r>
              <a:rPr lang="en-US" dirty="0"/>
              <a:t>References</a:t>
            </a:r>
            <a:endParaRPr lang="en-CA" dirty="0"/>
          </a:p>
        </p:txBody>
      </p:sp>
      <p:sp>
        <p:nvSpPr>
          <p:cNvPr id="3" name="Content Placeholder 2">
            <a:extLst>
              <a:ext uri="{FF2B5EF4-FFF2-40B4-BE49-F238E27FC236}">
                <a16:creationId xmlns:a16="http://schemas.microsoft.com/office/drawing/2014/main" id="{F41AD1FD-29B7-41E8-A519-50162D9093FE}"/>
              </a:ext>
            </a:extLst>
          </p:cNvPr>
          <p:cNvSpPr>
            <a:spLocks noGrp="1"/>
          </p:cNvSpPr>
          <p:nvPr>
            <p:ph idx="1"/>
          </p:nvPr>
        </p:nvSpPr>
        <p:spPr/>
        <p:txBody>
          <a:bodyPr/>
          <a:lstStyle/>
          <a:p>
            <a:r>
              <a:rPr lang="en-CA" dirty="0"/>
              <a:t>Report: </a:t>
            </a:r>
            <a:r>
              <a:rPr lang="en-CA" u="sng" dirty="0">
                <a:hlinkClick r:id="rId2"/>
              </a:rPr>
              <a:t>https://medium.com/@oludayo.oguntoyinbo/the-battle-of-neighbourhood-my-londons-perspective-d363163771e0</a:t>
            </a:r>
            <a:endParaRPr lang="en-CA" dirty="0"/>
          </a:p>
          <a:p>
            <a:r>
              <a:rPr lang="en-CA" dirty="0"/>
              <a:t>Pandas Library: </a:t>
            </a:r>
            <a:r>
              <a:rPr lang="en-CA" u="sng" dirty="0">
                <a:hlinkClick r:id="rId3"/>
              </a:rPr>
              <a:t>https://pandas.pydata.org/pandas-docs/stable/index.html</a:t>
            </a:r>
            <a:endParaRPr lang="en-CA" dirty="0"/>
          </a:p>
          <a:p>
            <a:r>
              <a:rPr lang="en-CA" dirty="0"/>
              <a:t>Folium Library: </a:t>
            </a:r>
            <a:r>
              <a:rPr lang="en-CA" u="sng" dirty="0">
                <a:hlinkClick r:id="rId4"/>
              </a:rPr>
              <a:t>https://python-visualization.github.io/folium/</a:t>
            </a:r>
            <a:endParaRPr lang="en-CA" dirty="0"/>
          </a:p>
          <a:p>
            <a:r>
              <a:rPr lang="en-CA" dirty="0" err="1"/>
              <a:t>Geoplot</a:t>
            </a:r>
            <a:r>
              <a:rPr lang="en-CA" dirty="0"/>
              <a:t> Library: </a:t>
            </a:r>
            <a:r>
              <a:rPr lang="en-CA" u="sng" dirty="0">
                <a:hlinkClick r:id="rId5"/>
              </a:rPr>
              <a:t>https://residentmario.github.io/geoplot/index.html</a:t>
            </a:r>
            <a:endParaRPr lang="en-CA" dirty="0"/>
          </a:p>
          <a:p>
            <a:r>
              <a:rPr lang="en-CA" dirty="0"/>
              <a:t>Foursqare API: </a:t>
            </a:r>
            <a:r>
              <a:rPr lang="en-CA" u="sng" dirty="0">
                <a:hlinkClick r:id="rId6"/>
              </a:rPr>
              <a:t>https://developer.foursquare.com/developer/</a:t>
            </a:r>
            <a:endParaRPr lang="en-CA" dirty="0"/>
          </a:p>
          <a:p>
            <a:r>
              <a:rPr lang="en-CA" dirty="0"/>
              <a:t>Matplotlib Library: </a:t>
            </a:r>
            <a:r>
              <a:rPr lang="en-CA" u="sng" dirty="0">
                <a:hlinkClick r:id="rId7"/>
              </a:rPr>
              <a:t>https://matplotlib.org/</a:t>
            </a:r>
            <a:endParaRPr lang="en-CA" dirty="0"/>
          </a:p>
        </p:txBody>
      </p:sp>
    </p:spTree>
    <p:extLst>
      <p:ext uri="{BB962C8B-B14F-4D97-AF65-F5344CB8AC3E}">
        <p14:creationId xmlns:p14="http://schemas.microsoft.com/office/powerpoint/2010/main" val="797073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3D5C9-09B0-4AEA-95A9-B6E2691DDC08}"/>
              </a:ext>
            </a:extLst>
          </p:cNvPr>
          <p:cNvSpPr>
            <a:spLocks noGrp="1"/>
          </p:cNvSpPr>
          <p:nvPr>
            <p:ph type="title"/>
          </p:nvPr>
        </p:nvSpPr>
        <p:spPr/>
        <p:txBody>
          <a:bodyPr/>
          <a:lstStyle/>
          <a:p>
            <a:r>
              <a:rPr lang="en-US" dirty="0"/>
              <a:t>Introduction</a:t>
            </a:r>
            <a:endParaRPr lang="en-CA" dirty="0"/>
          </a:p>
        </p:txBody>
      </p:sp>
      <p:sp>
        <p:nvSpPr>
          <p:cNvPr id="3" name="Content Placeholder 2">
            <a:extLst>
              <a:ext uri="{FF2B5EF4-FFF2-40B4-BE49-F238E27FC236}">
                <a16:creationId xmlns:a16="http://schemas.microsoft.com/office/drawing/2014/main" id="{09088B5A-D2C9-4F75-ABE5-B60DCFDB89FC}"/>
              </a:ext>
            </a:extLst>
          </p:cNvPr>
          <p:cNvSpPr>
            <a:spLocks noGrp="1"/>
          </p:cNvSpPr>
          <p:nvPr>
            <p:ph idx="1"/>
          </p:nvPr>
        </p:nvSpPr>
        <p:spPr/>
        <p:txBody>
          <a:bodyPr/>
          <a:lstStyle/>
          <a:p>
            <a:r>
              <a:rPr lang="en-CA" dirty="0"/>
              <a:t>Everyone in the world needs to move at some point for better education, for better career opportunities or for just a better life. How does one make that decision? This project will look at two of the most happening cities in the world Toronto and New York.</a:t>
            </a:r>
          </a:p>
          <a:p>
            <a:r>
              <a:rPr lang="en-CA" dirty="0"/>
              <a:t>Toronto is the thriving city in Canada that attracts a lot of people every year and New York City is the tourist center that attracts thousands of people each year. </a:t>
            </a:r>
          </a:p>
          <a:p>
            <a:endParaRPr lang="en-CA" dirty="0"/>
          </a:p>
        </p:txBody>
      </p:sp>
    </p:spTree>
    <p:extLst>
      <p:ext uri="{BB962C8B-B14F-4D97-AF65-F5344CB8AC3E}">
        <p14:creationId xmlns:p14="http://schemas.microsoft.com/office/powerpoint/2010/main" val="1346075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5480E-F1FE-423B-B067-06CAFEF6F790}"/>
              </a:ext>
            </a:extLst>
          </p:cNvPr>
          <p:cNvSpPr>
            <a:spLocks noGrp="1"/>
          </p:cNvSpPr>
          <p:nvPr>
            <p:ph type="title"/>
          </p:nvPr>
        </p:nvSpPr>
        <p:spPr/>
        <p:txBody>
          <a:bodyPr/>
          <a:lstStyle/>
          <a:p>
            <a:r>
              <a:rPr lang="en-US" dirty="0"/>
              <a:t>Business Problem</a:t>
            </a:r>
            <a:endParaRPr lang="en-CA" dirty="0"/>
          </a:p>
        </p:txBody>
      </p:sp>
      <p:sp>
        <p:nvSpPr>
          <p:cNvPr id="3" name="Content Placeholder 2">
            <a:extLst>
              <a:ext uri="{FF2B5EF4-FFF2-40B4-BE49-F238E27FC236}">
                <a16:creationId xmlns:a16="http://schemas.microsoft.com/office/drawing/2014/main" id="{C72176F4-C553-4DD8-864E-FAD53959AFA6}"/>
              </a:ext>
            </a:extLst>
          </p:cNvPr>
          <p:cNvSpPr>
            <a:spLocks noGrp="1"/>
          </p:cNvSpPr>
          <p:nvPr>
            <p:ph idx="1"/>
          </p:nvPr>
        </p:nvSpPr>
        <p:spPr/>
        <p:txBody>
          <a:bodyPr/>
          <a:lstStyle/>
          <a:p>
            <a:r>
              <a:rPr lang="en-CA" dirty="0"/>
              <a:t>The aim of this project is to help people choose where they should move to depending on lifestyle and experiences. </a:t>
            </a:r>
          </a:p>
          <a:p>
            <a:r>
              <a:rPr lang="en-CA" dirty="0"/>
              <a:t>What neighbourhoods in the cities offer what they want to have. This also helps people make decisions if they are thinking about migrating to Toronto or New York or even if they want to relocate neighbourhoods within the city. </a:t>
            </a:r>
          </a:p>
          <a:p>
            <a:r>
              <a:rPr lang="en-CA" dirty="0"/>
              <a:t>Our findings will help stakeholders make informed decisions and address any concerns they have including the different kinds of cuisines, provision stores and what the city has to offer.</a:t>
            </a:r>
          </a:p>
        </p:txBody>
      </p:sp>
    </p:spTree>
    <p:extLst>
      <p:ext uri="{BB962C8B-B14F-4D97-AF65-F5344CB8AC3E}">
        <p14:creationId xmlns:p14="http://schemas.microsoft.com/office/powerpoint/2010/main" val="253499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5841B-1365-4851-A2FB-516848F45D01}"/>
              </a:ext>
            </a:extLst>
          </p:cNvPr>
          <p:cNvSpPr>
            <a:spLocks noGrp="1"/>
          </p:cNvSpPr>
          <p:nvPr>
            <p:ph type="title"/>
          </p:nvPr>
        </p:nvSpPr>
        <p:spPr/>
        <p:txBody>
          <a:bodyPr/>
          <a:lstStyle/>
          <a:p>
            <a:r>
              <a:rPr lang="en-US" dirty="0"/>
              <a:t>Data Presentation</a:t>
            </a:r>
            <a:endParaRPr lang="en-CA" dirty="0"/>
          </a:p>
        </p:txBody>
      </p:sp>
      <p:sp>
        <p:nvSpPr>
          <p:cNvPr id="3" name="Content Placeholder 2">
            <a:extLst>
              <a:ext uri="{FF2B5EF4-FFF2-40B4-BE49-F238E27FC236}">
                <a16:creationId xmlns:a16="http://schemas.microsoft.com/office/drawing/2014/main" id="{EE55C7CA-C3D5-4076-AA00-AE868DEA9224}"/>
              </a:ext>
            </a:extLst>
          </p:cNvPr>
          <p:cNvSpPr>
            <a:spLocks noGrp="1"/>
          </p:cNvSpPr>
          <p:nvPr>
            <p:ph idx="1"/>
          </p:nvPr>
        </p:nvSpPr>
        <p:spPr/>
        <p:txBody>
          <a:bodyPr>
            <a:normAutofit fontScale="92500" lnSpcReduction="20000"/>
          </a:bodyPr>
          <a:lstStyle/>
          <a:p>
            <a:r>
              <a:rPr lang="en-CA" dirty="0"/>
              <a:t>In order to look at the different cities we need geographical location data. Postal codes in each city will be the starting point. Using these postal codes, we will be able to find out our neighbourhoods, borough, venues, popular venues.</a:t>
            </a:r>
          </a:p>
          <a:p>
            <a:r>
              <a:rPr lang="en-CA" dirty="0"/>
              <a:t>Toronto </a:t>
            </a:r>
          </a:p>
          <a:p>
            <a:pPr lvl="1"/>
            <a:r>
              <a:rPr lang="en-CA" dirty="0"/>
              <a:t>We will need to scrape data from the following site: </a:t>
            </a:r>
            <a:r>
              <a:rPr lang="en-CA" u="sng" dirty="0">
                <a:hlinkClick r:id="rId2"/>
              </a:rPr>
              <a:t>https://en.wikipedia.org/wiki/List_of_postal_codes_of_Canada:_M</a:t>
            </a:r>
            <a:endParaRPr lang="en-CA" dirty="0"/>
          </a:p>
          <a:p>
            <a:pPr lvl="1"/>
            <a:r>
              <a:rPr lang="en-CA" dirty="0"/>
              <a:t>This Wikipedia page has information about all the neighbourhoods; we limit it to London.</a:t>
            </a:r>
          </a:p>
          <a:p>
            <a:pPr lvl="1"/>
            <a:r>
              <a:rPr lang="en-CA" dirty="0"/>
              <a:t>Neighbourhood: Name of Neighbourhood</a:t>
            </a:r>
          </a:p>
          <a:p>
            <a:pPr lvl="1"/>
            <a:r>
              <a:rPr lang="en-CA" dirty="0"/>
              <a:t>Borough: Name of the borough</a:t>
            </a:r>
          </a:p>
          <a:p>
            <a:pPr lvl="1"/>
            <a:r>
              <a:rPr lang="en-CA" dirty="0"/>
              <a:t>Postal code: Postal codes for London.</a:t>
            </a:r>
          </a:p>
          <a:p>
            <a:pPr lvl="1"/>
            <a:r>
              <a:rPr lang="en-CA" dirty="0"/>
              <a:t>This Wikipedia page lacks information about geographical locations. To solve this problem, we use data from: </a:t>
            </a:r>
            <a:r>
              <a:rPr lang="en-CA" u="sng" dirty="0">
                <a:hlinkClick r:id="rId3"/>
              </a:rPr>
              <a:t>https://cocl.us/Geospatial_data</a:t>
            </a:r>
            <a:endParaRPr lang="en-CA" dirty="0"/>
          </a:p>
          <a:p>
            <a:pPr lvl="1"/>
            <a:endParaRPr lang="en-CA" dirty="0"/>
          </a:p>
        </p:txBody>
      </p:sp>
    </p:spTree>
    <p:extLst>
      <p:ext uri="{BB962C8B-B14F-4D97-AF65-F5344CB8AC3E}">
        <p14:creationId xmlns:p14="http://schemas.microsoft.com/office/powerpoint/2010/main" val="277080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1DDD5-5714-4E94-8135-92CCD0393BFC}"/>
              </a:ext>
            </a:extLst>
          </p:cNvPr>
          <p:cNvSpPr>
            <a:spLocks noGrp="1"/>
          </p:cNvSpPr>
          <p:nvPr>
            <p:ph type="title"/>
          </p:nvPr>
        </p:nvSpPr>
        <p:spPr/>
        <p:txBody>
          <a:bodyPr/>
          <a:lstStyle/>
          <a:p>
            <a:r>
              <a:rPr lang="en-US" dirty="0"/>
              <a:t>Data Presentation</a:t>
            </a:r>
            <a:endParaRPr lang="en-CA" dirty="0"/>
          </a:p>
        </p:txBody>
      </p:sp>
      <p:sp>
        <p:nvSpPr>
          <p:cNvPr id="3" name="Content Placeholder 2">
            <a:extLst>
              <a:ext uri="{FF2B5EF4-FFF2-40B4-BE49-F238E27FC236}">
                <a16:creationId xmlns:a16="http://schemas.microsoft.com/office/drawing/2014/main" id="{9B2FD3A1-78FC-4B6C-BE38-6C2E3D2E1B08}"/>
              </a:ext>
            </a:extLst>
          </p:cNvPr>
          <p:cNvSpPr>
            <a:spLocks noGrp="1"/>
          </p:cNvSpPr>
          <p:nvPr>
            <p:ph idx="1"/>
          </p:nvPr>
        </p:nvSpPr>
        <p:spPr/>
        <p:txBody>
          <a:bodyPr/>
          <a:lstStyle/>
          <a:p>
            <a:r>
              <a:rPr lang="en-US" dirty="0"/>
              <a:t>New York City</a:t>
            </a:r>
          </a:p>
          <a:p>
            <a:pPr lvl="1"/>
            <a:r>
              <a:rPr lang="en-CA" dirty="0"/>
              <a:t>We will need to get our data from the following: </a:t>
            </a:r>
            <a:r>
              <a:rPr lang="en-CA" u="sng" dirty="0">
                <a:hlinkClick r:id="rId2"/>
              </a:rPr>
              <a:t>https://cf-courses-data.s3.us.cloud-object-storage.appdomain.cloud/IBMDeveloperSkillsNetwork-DS0701EN-SkillsNetwork/labs/newyork_data.json</a:t>
            </a:r>
            <a:endParaRPr lang="en-CA" dirty="0"/>
          </a:p>
          <a:p>
            <a:pPr lvl="1"/>
            <a:r>
              <a:rPr lang="en-CA" dirty="0"/>
              <a:t>The JSON file has data about all the neighbourhoods in New York.</a:t>
            </a:r>
          </a:p>
          <a:p>
            <a:pPr lvl="1"/>
            <a:r>
              <a:rPr lang="en-CA" dirty="0"/>
              <a:t>Neighbourhood: Name of Neighbourhood</a:t>
            </a:r>
          </a:p>
          <a:p>
            <a:pPr lvl="1"/>
            <a:r>
              <a:rPr lang="en-CA" dirty="0"/>
              <a:t>Borough: Name of the borough</a:t>
            </a:r>
          </a:p>
          <a:p>
            <a:pPr lvl="1"/>
            <a:r>
              <a:rPr lang="en-CA" dirty="0"/>
              <a:t>Latitude: Geographical location</a:t>
            </a:r>
          </a:p>
          <a:p>
            <a:pPr lvl="1"/>
            <a:r>
              <a:rPr lang="en-CA" dirty="0"/>
              <a:t>Longitude: Geographical location</a:t>
            </a:r>
          </a:p>
          <a:p>
            <a:pPr lvl="1"/>
            <a:endParaRPr lang="en-CA" dirty="0"/>
          </a:p>
        </p:txBody>
      </p:sp>
    </p:spTree>
    <p:extLst>
      <p:ext uri="{BB962C8B-B14F-4D97-AF65-F5344CB8AC3E}">
        <p14:creationId xmlns:p14="http://schemas.microsoft.com/office/powerpoint/2010/main" val="1019869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A7AD5-EFE2-4C89-955E-5664242EABE6}"/>
              </a:ext>
            </a:extLst>
          </p:cNvPr>
          <p:cNvSpPr>
            <a:spLocks noGrp="1"/>
          </p:cNvSpPr>
          <p:nvPr>
            <p:ph type="title"/>
          </p:nvPr>
        </p:nvSpPr>
        <p:spPr/>
        <p:txBody>
          <a:bodyPr/>
          <a:lstStyle/>
          <a:p>
            <a:r>
              <a:rPr lang="en-US" dirty="0"/>
              <a:t>Data Presentation</a:t>
            </a:r>
            <a:endParaRPr lang="en-CA" dirty="0"/>
          </a:p>
        </p:txBody>
      </p:sp>
      <p:sp>
        <p:nvSpPr>
          <p:cNvPr id="3" name="Content Placeholder 2">
            <a:extLst>
              <a:ext uri="{FF2B5EF4-FFF2-40B4-BE49-F238E27FC236}">
                <a16:creationId xmlns:a16="http://schemas.microsoft.com/office/drawing/2014/main" id="{D30ABB2F-B944-40F6-84C5-1AE3522F564B}"/>
              </a:ext>
            </a:extLst>
          </p:cNvPr>
          <p:cNvSpPr>
            <a:spLocks noGrp="1"/>
          </p:cNvSpPr>
          <p:nvPr>
            <p:ph idx="1"/>
          </p:nvPr>
        </p:nvSpPr>
        <p:spPr/>
        <p:txBody>
          <a:bodyPr>
            <a:normAutofit fontScale="85000" lnSpcReduction="10000"/>
          </a:bodyPr>
          <a:lstStyle/>
          <a:p>
            <a:r>
              <a:rPr lang="en-US" dirty="0"/>
              <a:t>Foursquare API Data</a:t>
            </a:r>
          </a:p>
          <a:p>
            <a:pPr lvl="1"/>
            <a:r>
              <a:rPr lang="en-CA" dirty="0"/>
              <a:t>We will need data about different venues in different neighbourhoods. To get this information we will use Foursquare location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pPr lvl="1"/>
            <a:r>
              <a:rPr lang="en-CA" dirty="0"/>
              <a:t>After finding the list of neighbourhoods, we then connect to the Foursquare API to gather information about venues inside each neighbourhood. For each neighbourhood, we have chosen the radius to be 500 meters. The data retrieved from Foursquare contained information of venues within a specified distance of the longitude and latitude of the postcodes.</a:t>
            </a:r>
          </a:p>
          <a:p>
            <a:pPr lvl="1"/>
            <a:r>
              <a:rPr lang="en-CA" dirty="0"/>
              <a:t>Based on all the information collected for both Toronto and New York, we have sufficient data to build our model. We cluster the neighbourhoods together based on similar venue categories. We then present our observations and findings. Using this data, our stakeholders can take the necessary decision.</a:t>
            </a:r>
          </a:p>
          <a:p>
            <a:endParaRPr lang="en-CA" dirty="0"/>
          </a:p>
        </p:txBody>
      </p:sp>
    </p:spTree>
    <p:extLst>
      <p:ext uri="{BB962C8B-B14F-4D97-AF65-F5344CB8AC3E}">
        <p14:creationId xmlns:p14="http://schemas.microsoft.com/office/powerpoint/2010/main" val="3337068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B8284-4400-4C98-8E20-CE9CE7C7529B}"/>
              </a:ext>
            </a:extLst>
          </p:cNvPr>
          <p:cNvSpPr>
            <a:spLocks noGrp="1"/>
          </p:cNvSpPr>
          <p:nvPr>
            <p:ph type="title"/>
          </p:nvPr>
        </p:nvSpPr>
        <p:spPr/>
        <p:txBody>
          <a:bodyPr/>
          <a:lstStyle/>
          <a:p>
            <a:r>
              <a:rPr lang="en-US" dirty="0"/>
              <a:t>Methodology</a:t>
            </a:r>
            <a:endParaRPr lang="en-CA" dirty="0"/>
          </a:p>
        </p:txBody>
      </p:sp>
      <p:sp>
        <p:nvSpPr>
          <p:cNvPr id="3" name="Content Placeholder 2">
            <a:extLst>
              <a:ext uri="{FF2B5EF4-FFF2-40B4-BE49-F238E27FC236}">
                <a16:creationId xmlns:a16="http://schemas.microsoft.com/office/drawing/2014/main" id="{D89D612B-1E99-486E-9069-557EE90C55EC}"/>
              </a:ext>
            </a:extLst>
          </p:cNvPr>
          <p:cNvSpPr>
            <a:spLocks noGrp="1"/>
          </p:cNvSpPr>
          <p:nvPr>
            <p:ph idx="1"/>
          </p:nvPr>
        </p:nvSpPr>
        <p:spPr/>
        <p:txBody>
          <a:bodyPr>
            <a:normAutofit fontScale="92500" lnSpcReduction="20000"/>
          </a:bodyPr>
          <a:lstStyle/>
          <a:p>
            <a:r>
              <a:rPr lang="en-CA" dirty="0"/>
              <a:t>We will be creating our model with the help of Python so we start off by importing all the required packages.</a:t>
            </a:r>
          </a:p>
          <a:p>
            <a:pPr lvl="1"/>
            <a:r>
              <a:rPr lang="en-CA" dirty="0"/>
              <a:t>Pandas : To collect and manipulate data</a:t>
            </a:r>
          </a:p>
          <a:p>
            <a:pPr lvl="1"/>
            <a:r>
              <a:rPr lang="en-CA" dirty="0"/>
              <a:t>Requests : Handle http requests</a:t>
            </a:r>
          </a:p>
          <a:p>
            <a:pPr lvl="1"/>
            <a:r>
              <a:rPr lang="en-CA" dirty="0"/>
              <a:t>Matplotlib : Detailing the generated maps</a:t>
            </a:r>
          </a:p>
          <a:p>
            <a:pPr lvl="1"/>
            <a:r>
              <a:rPr lang="en-CA" dirty="0"/>
              <a:t>Folium : Generating maps</a:t>
            </a:r>
          </a:p>
          <a:p>
            <a:pPr lvl="1"/>
            <a:r>
              <a:rPr lang="en-CA" dirty="0"/>
              <a:t>Sklearn : To import Kmeans which is the machine learning model that we are using.</a:t>
            </a:r>
          </a:p>
          <a:p>
            <a:pPr lvl="1"/>
            <a:r>
              <a:rPr lang="en-CA" dirty="0"/>
              <a:t>Geocoder: Get longitude and latitude values</a:t>
            </a:r>
          </a:p>
          <a:p>
            <a:r>
              <a:rPr lang="en-CA" dirty="0"/>
              <a:t>The approach taken here is to explore each of the cities individually, plot the map to show the neighbourhoods being considered and then build our model by clustering all of the similar neighbourhoods together and finally plot the new map with the clustered neighbourhoods. We draw insights and then compare and discuss our findings.</a:t>
            </a:r>
          </a:p>
          <a:p>
            <a:endParaRPr lang="en-CA" dirty="0"/>
          </a:p>
        </p:txBody>
      </p:sp>
    </p:spTree>
    <p:extLst>
      <p:ext uri="{BB962C8B-B14F-4D97-AF65-F5344CB8AC3E}">
        <p14:creationId xmlns:p14="http://schemas.microsoft.com/office/powerpoint/2010/main" val="4034776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CE35-7585-4F2A-A923-FA4A7BD87BDC}"/>
              </a:ext>
            </a:extLst>
          </p:cNvPr>
          <p:cNvSpPr>
            <a:spLocks noGrp="1"/>
          </p:cNvSpPr>
          <p:nvPr>
            <p:ph type="title"/>
          </p:nvPr>
        </p:nvSpPr>
        <p:spPr/>
        <p:txBody>
          <a:bodyPr/>
          <a:lstStyle/>
          <a:p>
            <a:r>
              <a:rPr lang="en-US" dirty="0"/>
              <a:t>Data Collection</a:t>
            </a:r>
            <a:endParaRPr lang="en-CA" dirty="0"/>
          </a:p>
        </p:txBody>
      </p:sp>
      <p:sp>
        <p:nvSpPr>
          <p:cNvPr id="3" name="Content Placeholder 2">
            <a:extLst>
              <a:ext uri="{FF2B5EF4-FFF2-40B4-BE49-F238E27FC236}">
                <a16:creationId xmlns:a16="http://schemas.microsoft.com/office/drawing/2014/main" id="{E567B631-3E11-4D6E-ADE0-8D9FC3EC6BF2}"/>
              </a:ext>
            </a:extLst>
          </p:cNvPr>
          <p:cNvSpPr>
            <a:spLocks noGrp="1"/>
          </p:cNvSpPr>
          <p:nvPr>
            <p:ph idx="1"/>
          </p:nvPr>
        </p:nvSpPr>
        <p:spPr/>
        <p:txBody>
          <a:bodyPr/>
          <a:lstStyle/>
          <a:p>
            <a:r>
              <a:rPr lang="en-US" dirty="0"/>
              <a:t>Toronto Data Set taking from Wikipedia, and added longitude and latitude values to it:</a:t>
            </a:r>
            <a:endParaRPr lang="en-CA" dirty="0"/>
          </a:p>
        </p:txBody>
      </p:sp>
      <p:pic>
        <p:nvPicPr>
          <p:cNvPr id="4" name="Picture 3">
            <a:extLst>
              <a:ext uri="{FF2B5EF4-FFF2-40B4-BE49-F238E27FC236}">
                <a16:creationId xmlns:a16="http://schemas.microsoft.com/office/drawing/2014/main" id="{497978F2-FFA0-434F-AA16-EDE649D72FE3}"/>
              </a:ext>
            </a:extLst>
          </p:cNvPr>
          <p:cNvPicPr>
            <a:picLocks noChangeAspect="1"/>
          </p:cNvPicPr>
          <p:nvPr/>
        </p:nvPicPr>
        <p:blipFill>
          <a:blip r:embed="rId2"/>
          <a:stretch>
            <a:fillRect/>
          </a:stretch>
        </p:blipFill>
        <p:spPr>
          <a:xfrm>
            <a:off x="1651164" y="2988253"/>
            <a:ext cx="9255650" cy="2324810"/>
          </a:xfrm>
          <a:prstGeom prst="rect">
            <a:avLst/>
          </a:prstGeom>
        </p:spPr>
      </p:pic>
    </p:spTree>
    <p:extLst>
      <p:ext uri="{BB962C8B-B14F-4D97-AF65-F5344CB8AC3E}">
        <p14:creationId xmlns:p14="http://schemas.microsoft.com/office/powerpoint/2010/main" val="249019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96DFC-E299-4DFD-9444-F29C2C362AA2}"/>
              </a:ext>
            </a:extLst>
          </p:cNvPr>
          <p:cNvSpPr>
            <a:spLocks noGrp="1"/>
          </p:cNvSpPr>
          <p:nvPr>
            <p:ph type="title"/>
          </p:nvPr>
        </p:nvSpPr>
        <p:spPr/>
        <p:txBody>
          <a:bodyPr/>
          <a:lstStyle/>
          <a:p>
            <a:r>
              <a:rPr lang="en-US" dirty="0"/>
              <a:t>Data Collection</a:t>
            </a:r>
            <a:endParaRPr lang="en-CA" dirty="0"/>
          </a:p>
        </p:txBody>
      </p:sp>
      <p:sp>
        <p:nvSpPr>
          <p:cNvPr id="3" name="Content Placeholder 2">
            <a:extLst>
              <a:ext uri="{FF2B5EF4-FFF2-40B4-BE49-F238E27FC236}">
                <a16:creationId xmlns:a16="http://schemas.microsoft.com/office/drawing/2014/main" id="{961DB9BA-C376-4270-9D89-C1EFA8951184}"/>
              </a:ext>
            </a:extLst>
          </p:cNvPr>
          <p:cNvSpPr>
            <a:spLocks noGrp="1"/>
          </p:cNvSpPr>
          <p:nvPr>
            <p:ph idx="1"/>
          </p:nvPr>
        </p:nvSpPr>
        <p:spPr/>
        <p:txBody>
          <a:bodyPr/>
          <a:lstStyle/>
          <a:p>
            <a:r>
              <a:rPr lang="en-CA" dirty="0"/>
              <a:t>To get our data for New York we need to read a JSON file - </a:t>
            </a:r>
            <a:r>
              <a:rPr lang="en-CA" u="sng" dirty="0">
                <a:hlinkClick r:id="rId2"/>
              </a:rPr>
              <a:t>https://cf-courses-data.s3.us.cloud-object-storage.appdomain.cloud/IBMDeveloperSkillsNetwork-DS0701EN-SkillsNetwork/labs/newyork_data.json</a:t>
            </a:r>
            <a:r>
              <a:rPr lang="en-CA" dirty="0"/>
              <a:t>. The data has all the information we need for our analysis. We will load the data and put it into a </a:t>
            </a:r>
            <a:r>
              <a:rPr lang="en-CA" dirty="0" err="1"/>
              <a:t>dataframe</a:t>
            </a:r>
            <a:r>
              <a:rPr lang="en-CA" dirty="0"/>
              <a:t> called </a:t>
            </a:r>
            <a:r>
              <a:rPr lang="en-CA" dirty="0" err="1"/>
              <a:t>NewYork_df</a:t>
            </a:r>
            <a:r>
              <a:rPr lang="en-CA" dirty="0"/>
              <a:t>.</a:t>
            </a:r>
          </a:p>
        </p:txBody>
      </p:sp>
      <p:pic>
        <p:nvPicPr>
          <p:cNvPr id="4" name="Picture 3">
            <a:extLst>
              <a:ext uri="{FF2B5EF4-FFF2-40B4-BE49-F238E27FC236}">
                <a16:creationId xmlns:a16="http://schemas.microsoft.com/office/drawing/2014/main" id="{BE1B29FF-9C17-409C-89DC-B5136761089E}"/>
              </a:ext>
            </a:extLst>
          </p:cNvPr>
          <p:cNvPicPr>
            <a:picLocks noChangeAspect="1"/>
          </p:cNvPicPr>
          <p:nvPr/>
        </p:nvPicPr>
        <p:blipFill>
          <a:blip r:embed="rId3"/>
          <a:stretch>
            <a:fillRect/>
          </a:stretch>
        </p:blipFill>
        <p:spPr>
          <a:xfrm>
            <a:off x="4381500" y="4150658"/>
            <a:ext cx="3429000" cy="1695450"/>
          </a:xfrm>
          <a:prstGeom prst="rect">
            <a:avLst/>
          </a:prstGeom>
        </p:spPr>
      </p:pic>
    </p:spTree>
    <p:extLst>
      <p:ext uri="{BB962C8B-B14F-4D97-AF65-F5344CB8AC3E}">
        <p14:creationId xmlns:p14="http://schemas.microsoft.com/office/powerpoint/2010/main" val="7673732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FE24D09DDF274FB282DB8B6A412D96" ma:contentTypeVersion="12" ma:contentTypeDescription="Create a new document." ma:contentTypeScope="" ma:versionID="750eec2393bbfe3cfc4f5838c0615627">
  <xsd:schema xmlns:xsd="http://www.w3.org/2001/XMLSchema" xmlns:xs="http://www.w3.org/2001/XMLSchema" xmlns:p="http://schemas.microsoft.com/office/2006/metadata/properties" xmlns:ns3="fac30663-6610-4385-9a2d-7333c5af854e" xmlns:ns4="3a73e983-414a-41d9-ade1-4924cd5372a8" targetNamespace="http://schemas.microsoft.com/office/2006/metadata/properties" ma:root="true" ma:fieldsID="e574cb89762a94af2d61755fa5a47237" ns3:_="" ns4:_="">
    <xsd:import namespace="fac30663-6610-4385-9a2d-7333c5af854e"/>
    <xsd:import namespace="3a73e983-414a-41d9-ade1-4924cd5372a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c30663-6610-4385-9a2d-7333c5af854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a73e983-414a-41d9-ade1-4924cd5372a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DE0626B-E747-4872-A751-C9B2543AF4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c30663-6610-4385-9a2d-7333c5af854e"/>
    <ds:schemaRef ds:uri="3a73e983-414a-41d9-ade1-4924cd5372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7ED782-B4AE-4CE8-872D-4885EEF25962}">
  <ds:schemaRefs>
    <ds:schemaRef ds:uri="http://schemas.microsoft.com/sharepoint/v3/contenttype/forms"/>
  </ds:schemaRefs>
</ds:datastoreItem>
</file>

<file path=customXml/itemProps3.xml><?xml version="1.0" encoding="utf-8"?>
<ds:datastoreItem xmlns:ds="http://schemas.openxmlformats.org/officeDocument/2006/customXml" ds:itemID="{085051AF-7E80-44BD-840C-92EDAAC40D5C}">
  <ds:schemaRefs>
    <ds:schemaRef ds:uri="http://purl.org/dc/elements/1.1/"/>
    <ds:schemaRef ds:uri="http://purl.org/dc/terms/"/>
    <ds:schemaRef ds:uri="http://www.w3.org/XML/1998/namespace"/>
    <ds:schemaRef ds:uri="3a73e983-414a-41d9-ade1-4924cd5372a8"/>
    <ds:schemaRef ds:uri="http://schemas.microsoft.com/office/2006/documentManagement/types"/>
    <ds:schemaRef ds:uri="http://purl.org/dc/dcmitype/"/>
    <ds:schemaRef ds:uri="http://schemas.openxmlformats.org/package/2006/metadata/core-properties"/>
    <ds:schemaRef ds:uri="http://schemas.microsoft.com/office/infopath/2007/PartnerControls"/>
    <ds:schemaRef ds:uri="fac30663-6610-4385-9a2d-7333c5af854e"/>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Ion</Template>
  <TotalTime>34</TotalTime>
  <Words>1112</Words>
  <Application>Microsoft Office PowerPoint</Application>
  <PresentationFormat>Widescreen</PresentationFormat>
  <Paragraphs>74</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Wingdings 3</vt:lpstr>
      <vt:lpstr>Ion</vt:lpstr>
      <vt:lpstr>IBM Data Science Capstone</vt:lpstr>
      <vt:lpstr>Introduction</vt:lpstr>
      <vt:lpstr>Business Problem</vt:lpstr>
      <vt:lpstr>Data Presentation</vt:lpstr>
      <vt:lpstr>Data Presentation</vt:lpstr>
      <vt:lpstr>Data Presentation</vt:lpstr>
      <vt:lpstr>Methodology</vt:lpstr>
      <vt:lpstr>Data Collection</vt:lpstr>
      <vt:lpstr>Data Collection</vt:lpstr>
      <vt:lpstr>Visualization maps of Toronto and New York City</vt:lpstr>
      <vt:lpstr>Visualization maps of Toronto and New York City</vt:lpstr>
      <vt:lpstr>Venues Data</vt:lpstr>
      <vt:lpstr>KMEANS Clustering</vt:lpstr>
      <vt:lpstr>KMEANS Clustering - Toronto</vt:lpstr>
      <vt:lpstr>KMEANS Clustering – New York City</vt:lpstr>
      <vt:lpstr>Results and Discussion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Data Science Capstone</dc:title>
  <dc:creator>Rasool, Ahmed</dc:creator>
  <cp:lastModifiedBy>Rasool, Ahmed</cp:lastModifiedBy>
  <cp:revision>3</cp:revision>
  <dcterms:created xsi:type="dcterms:W3CDTF">2020-12-31T01:05:24Z</dcterms:created>
  <dcterms:modified xsi:type="dcterms:W3CDTF">2020-12-31T01:39:27Z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0x01010016FE24D09DDF274FB282DB8B6A412D96</vt:lpwstr>
  </property>
</Properties>
</file>

<file path=docProps/thumbnail.jpeg>
</file>